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23" d="100"/>
          <a:sy n="123" d="100"/>
        </p:scale>
        <p:origin x="-197" y="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1AE3C-C44A-4704-AC35-5F4227820A2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A68A4-F44C-4334-B94E-FF36BFF2D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64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cdn-app.sberdevices.ru/misc/0.0.0/assets/gigachat-web/25ad8253_Image-Element_(3)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20240" y="0"/>
            <a:ext cx="5388429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560320" y="2160270"/>
            <a:ext cx="3931920" cy="12858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000" b="1" dirty="0">
                <a:solidFill>
                  <a:srgbClr val="000000"/>
                </a:solidFill>
              </a:rPr>
              <a:t>Тема: </a:t>
            </a:r>
            <a:r>
              <a:rPr lang="en-US" sz="3000" b="1" dirty="0" err="1" smtClean="0">
                <a:solidFill>
                  <a:srgbClr val="000000"/>
                </a:solidFill>
              </a:rPr>
              <a:t>Работа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>
                <a:solidFill>
                  <a:srgbClr val="000000"/>
                </a:solidFill>
              </a:rPr>
              <a:t>с </a:t>
            </a:r>
            <a:r>
              <a:rPr lang="ru-RU" sz="3000" b="1" dirty="0" smtClean="0">
                <a:solidFill>
                  <a:srgbClr val="000000"/>
                </a:solidFill>
              </a:rPr>
              <a:t> простыми </a:t>
            </a:r>
            <a:r>
              <a:rPr lang="en-US" sz="3000" b="1" dirty="0" err="1" smtClean="0">
                <a:solidFill>
                  <a:srgbClr val="000000"/>
                </a:solidFill>
              </a:rPr>
              <a:t>предложениями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6077-c4ae-78dc-8fc5-18fec3914f64/019be190-14ca-780c-bdbc-451ecdc18675.jpg"/>
          <p:cNvPicPr>
            <a:picLocks noChangeAspect="1"/>
          </p:cNvPicPr>
          <p:nvPr/>
        </p:nvPicPr>
        <p:blipFill>
          <a:blip r:embed="rId3"/>
          <a:srcRect l="9496" r="9496"/>
          <a:stretch/>
        </p:blipFill>
        <p:spPr>
          <a:xfrm>
            <a:off x="6766560" y="257175"/>
            <a:ext cx="2139043" cy="46209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Практическое применение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365760" y="771525"/>
            <a:ext cx="3931920" cy="10287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500" dirty="0">
                <a:solidFill>
                  <a:srgbClr val="000000"/>
                </a:solidFill>
              </a:rPr>
              <a:t>Навык работы с предложениями помогает улучшить грамотность и понимание структуры русского языка, что важно для эффективного общения и письма.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6077-c4ae-78dc-8fc5-18fec3914f64/019be190-0700-7dfa-a9b2-a73807c0a88c.jpg"/>
          <p:cNvPicPr>
            <a:picLocks noChangeAspect="1"/>
          </p:cNvPicPr>
          <p:nvPr/>
        </p:nvPicPr>
        <p:blipFill>
          <a:blip r:embed="rId3"/>
          <a:srcRect t="276" b="276"/>
          <a:stretch/>
        </p:blipFill>
        <p:spPr>
          <a:xfrm>
            <a:off x="0" y="0"/>
            <a:ext cx="2955471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3776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rgbClr val="000000"/>
                </a:solidFill>
              </a:rPr>
              <a:t>Вывод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937760" y="771525"/>
            <a:ext cx="3931920" cy="10287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Мы научились вставлять пропущенные буквы и знаки препинания.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Освоили навык подчеркивания грамматической основы и однородных членов предложения.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cdn-app.sberdevices.ru/misc/0.0.0/assets/gigachat-web/25ad8253_Image-Element_(3)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377440" y="1543050"/>
            <a:ext cx="5388429" cy="5143500"/>
          </a:xfrm>
          <a:prstGeom prst="rect">
            <a:avLst/>
          </a:prstGeom>
        </p:spPr>
      </p:pic>
      <p:pic>
        <p:nvPicPr>
          <p:cNvPr id="3" name="Image 1" descr="https://cdn-app.sberdevices.ru/misc/0.0.0/assets/gigachat-web/25ad8253_Image-Element_(3)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52160" y="-2108835"/>
            <a:ext cx="5388429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560320" y="2160270"/>
            <a:ext cx="3931920" cy="874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000" b="1" dirty="0">
                <a:solidFill>
                  <a:srgbClr val="000000"/>
                </a:solidFill>
              </a:rPr>
              <a:t>Спасибо за внимание!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6077-c4ae-78dc-8fc5-18fec3914f64/019be18f-c41d-793f-bf52-1ef146c0123f.jpg"/>
          <p:cNvPicPr>
            <a:picLocks noChangeAspect="1"/>
          </p:cNvPicPr>
          <p:nvPr/>
        </p:nvPicPr>
        <p:blipFill>
          <a:blip r:embed="rId3"/>
          <a:srcRect t="276" b="276"/>
          <a:stretch/>
        </p:blipFill>
        <p:spPr>
          <a:xfrm>
            <a:off x="0" y="0"/>
            <a:ext cx="2955471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3776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rgbClr val="000000"/>
                </a:solidFill>
              </a:rPr>
              <a:t>Цель урока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937760" y="771525"/>
            <a:ext cx="3931920" cy="10287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Научиться вставлять </a:t>
            </a:r>
            <a:r>
              <a:rPr lang="en-US" sz="1500" dirty="0" err="1">
                <a:solidFill>
                  <a:srgbClr val="000000"/>
                </a:solidFill>
              </a:rPr>
              <a:t>пропущенные</a:t>
            </a:r>
            <a:r>
              <a:rPr lang="en-US" sz="1500" dirty="0">
                <a:solidFill>
                  <a:srgbClr val="000000"/>
                </a:solidFill>
              </a:rPr>
              <a:t>  знаки препинания.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Освоить навык подчеркивания грамматической основы и однородных членов предложения.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6077-c4ae-78dc-8fc5-18fec3914f64/019be190-55f2-7507-949e-6d1521ee19f5.jpg"/>
          <p:cNvPicPr>
            <a:picLocks noChangeAspect="1"/>
          </p:cNvPicPr>
          <p:nvPr/>
        </p:nvPicPr>
        <p:blipFill>
          <a:blip r:embed="rId3"/>
          <a:srcRect t="17857" b="17857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37760" y="308610"/>
            <a:ext cx="393192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rgbClr val="000000"/>
                </a:solidFill>
              </a:rPr>
              <a:t>Что такое грамматическая основа?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937760" y="1028700"/>
            <a:ext cx="3931920" cy="1851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500" dirty="0">
                <a:solidFill>
                  <a:srgbClr val="000000"/>
                </a:solidFill>
              </a:rPr>
              <a:t>Грамматическая основа предложения — это подлежащее и сказуемое. Подлежащее обозначает, о ком или о чём говорится в предложении, а сказуемое — что говорится о подлежащем. Например, в предложении «Осень — время отлёта пернатых» грамматическая основа: «Осень — время».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6077-c4ae-78dc-8fc5-18fec3914f64/019be190-174e-7ad1-a08e-d42c090e76dc.jpg"/>
          <p:cNvPicPr>
            <a:picLocks noChangeAspect="1"/>
          </p:cNvPicPr>
          <p:nvPr/>
        </p:nvPicPr>
        <p:blipFill>
          <a:blip r:embed="rId3"/>
          <a:srcRect t="276" b="276"/>
          <a:stretch/>
        </p:blipFill>
        <p:spPr>
          <a:xfrm>
            <a:off x="6217920" y="0"/>
            <a:ext cx="2955471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08610"/>
            <a:ext cx="393192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rgbClr val="000000"/>
                </a:solidFill>
              </a:rPr>
              <a:t>Что такое однородные члены предложения?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365760" y="1028700"/>
            <a:ext cx="3931920" cy="2108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500" dirty="0">
                <a:solidFill>
                  <a:srgbClr val="000000"/>
                </a:solidFill>
              </a:rPr>
              <a:t>Однородные члены предложения — это слова, которые отвечают на один и тот же вопрос и относятся к одному и тому же слову. Например, в предложении «В саду растут яблони, груши и вишни» слова «яблони», «груши», «вишни» являются </a:t>
            </a:r>
            <a:r>
              <a:rPr lang="en-US" sz="1500" dirty="0" err="1">
                <a:solidFill>
                  <a:srgbClr val="000000"/>
                </a:solidFill>
              </a:rPr>
              <a:t>однородными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ru-RU" sz="1500" dirty="0" smtClean="0">
                <a:solidFill>
                  <a:srgbClr val="000000"/>
                </a:solidFill>
              </a:rPr>
              <a:t>подлежащими</a:t>
            </a:r>
            <a:r>
              <a:rPr lang="en-US" sz="1500" dirty="0" smtClean="0">
                <a:solidFill>
                  <a:srgbClr val="000000"/>
                </a:solidFill>
              </a:rPr>
              <a:t>, </a:t>
            </a:r>
            <a:r>
              <a:rPr lang="en-US" sz="1500" dirty="0">
                <a:solidFill>
                  <a:srgbClr val="000000"/>
                </a:solidFill>
              </a:rPr>
              <a:t>так как отвечают на вопрос «что?» и относятся к слову «растут».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6077-c4ae-78dc-8fc5-18fec3914f64/019be190-1a0b-7994-b806-023ef98d6903.jpg"/>
          <p:cNvPicPr>
            <a:picLocks noChangeAspect="1"/>
          </p:cNvPicPr>
          <p:nvPr/>
        </p:nvPicPr>
        <p:blipFill>
          <a:blip r:embed="rId3"/>
          <a:srcRect l="9496" r="9496"/>
          <a:stretch/>
        </p:blipFill>
        <p:spPr>
          <a:xfrm>
            <a:off x="6766560" y="257175"/>
            <a:ext cx="2139043" cy="46209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 err="1" smtClean="0">
                <a:solidFill>
                  <a:srgbClr val="000000"/>
                </a:solidFill>
              </a:rPr>
              <a:t>Задание</a:t>
            </a:r>
            <a:r>
              <a:rPr lang="en-US" sz="2200" dirty="0">
                <a:solidFill>
                  <a:srgbClr val="000000"/>
                </a:solidFill>
              </a:rPr>
              <a:t> </a:t>
            </a:r>
            <a:r>
              <a:rPr lang="en-US" sz="2200" dirty="0" smtClean="0">
                <a:solidFill>
                  <a:srgbClr val="000000"/>
                </a:solidFill>
              </a:rPr>
              <a:t>1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200" dirty="0" smtClean="0">
                <a:solidFill>
                  <a:srgbClr val="000000"/>
                </a:solidFill>
              </a:rPr>
              <a:t>Вставьте пропущенные знаки препинания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365760" y="1519882"/>
            <a:ext cx="3931920" cy="25454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 err="1" smtClean="0">
                <a:solidFill>
                  <a:srgbClr val="000000"/>
                </a:solidFill>
              </a:rPr>
              <a:t>Осень</a:t>
            </a:r>
            <a:r>
              <a:rPr lang="ru-RU" sz="1500" dirty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время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отлёта пернатых в тёплые края.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Листья или летят по </a:t>
            </a:r>
            <a:r>
              <a:rPr lang="en-US" sz="1500" dirty="0" err="1" smtClean="0">
                <a:solidFill>
                  <a:srgbClr val="000000"/>
                </a:solidFill>
              </a:rPr>
              <a:t>воздуху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или прилипают к крышам домов и беседок.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Всюду </a:t>
            </a:r>
            <a:r>
              <a:rPr lang="en-US" sz="1500" dirty="0" err="1">
                <a:solidFill>
                  <a:srgbClr val="000000"/>
                </a:solidFill>
              </a:rPr>
              <a:t>растут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васильки</a:t>
            </a:r>
            <a:r>
              <a:rPr lang="ru-RU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колокольчики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и золотые лютики.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6077-c4ae-78dc-8fc5-18fec3914f64/019be190-1672-7d0b-9d72-f77b1e9bdd12.jpg"/>
          <p:cNvPicPr>
            <a:picLocks noChangeAspect="1"/>
          </p:cNvPicPr>
          <p:nvPr/>
        </p:nvPicPr>
        <p:blipFill>
          <a:blip r:embed="rId3"/>
          <a:srcRect t="3262" b="3262"/>
          <a:stretch/>
        </p:blipFill>
        <p:spPr>
          <a:xfrm>
            <a:off x="274320" y="257175"/>
            <a:ext cx="2824843" cy="46209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38328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 smtClean="0">
                <a:solidFill>
                  <a:srgbClr val="000000"/>
                </a:solidFill>
              </a:rPr>
              <a:t>Задание</a:t>
            </a:r>
            <a:r>
              <a:rPr lang="en-US" sz="2200" dirty="0">
                <a:solidFill>
                  <a:srgbClr val="000000"/>
                </a:solidFill>
              </a:rPr>
              <a:t> </a:t>
            </a:r>
            <a:r>
              <a:rPr lang="ru-RU" sz="2200" dirty="0" smtClean="0">
                <a:solidFill>
                  <a:srgbClr val="000000"/>
                </a:solidFill>
              </a:rPr>
              <a:t>2 </a:t>
            </a:r>
          </a:p>
          <a:p>
            <a:pPr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rgbClr val="000000"/>
                </a:solidFill>
              </a:rPr>
              <a:t>Вставьте </a:t>
            </a:r>
            <a:r>
              <a:rPr lang="ru-RU" sz="2200" dirty="0">
                <a:solidFill>
                  <a:srgbClr val="000000"/>
                </a:solidFill>
              </a:rPr>
              <a:t>пропущенные знаки препинания</a:t>
            </a:r>
            <a:endParaRPr lang="en-US" sz="2200" dirty="0"/>
          </a:p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3599523" y="1581665"/>
            <a:ext cx="4976066" cy="23539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Птица </a:t>
            </a:r>
            <a:r>
              <a:rPr lang="en-US" sz="1500" dirty="0" err="1">
                <a:solidFill>
                  <a:srgbClr val="000000"/>
                </a:solidFill>
              </a:rPr>
              <a:t>питается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муравьями</a:t>
            </a:r>
            <a:r>
              <a:rPr lang="ru-RU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но</a:t>
            </a:r>
            <a:r>
              <a:rPr lang="en-US" sz="1500" dirty="0">
                <a:solidFill>
                  <a:srgbClr val="000000"/>
                </a:solidFill>
              </a:rPr>
              <a:t> подбирает и разные зёрнышки.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Ещё спят в своих тёплых норах и берлогах барсуки и медведи.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6077-c4ae-78dc-8fc5-18fec3914f64/019be190-0dd2-7081-99bd-dfeca9fceef4.jpg"/>
          <p:cNvPicPr>
            <a:picLocks noChangeAspect="1"/>
          </p:cNvPicPr>
          <p:nvPr/>
        </p:nvPicPr>
        <p:blipFill>
          <a:blip r:embed="rId3"/>
          <a:srcRect l="6714" r="6714"/>
          <a:stretch/>
        </p:blipFill>
        <p:spPr>
          <a:xfrm>
            <a:off x="274320" y="257175"/>
            <a:ext cx="2286000" cy="46209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3464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b="1" dirty="0" err="1" smtClean="0">
                <a:solidFill>
                  <a:srgbClr val="000000"/>
                </a:solidFill>
              </a:rPr>
              <a:t>Задание</a:t>
            </a:r>
            <a:r>
              <a:rPr lang="en-US" sz="2200" b="1" dirty="0">
                <a:solidFill>
                  <a:srgbClr val="000000"/>
                </a:solidFill>
              </a:rPr>
              <a:t> </a:t>
            </a:r>
            <a:r>
              <a:rPr lang="ru-RU" sz="2200" b="1" dirty="0" smtClean="0">
                <a:solidFill>
                  <a:srgbClr val="000000"/>
                </a:solidFill>
              </a:rPr>
              <a:t>3</a:t>
            </a:r>
          </a:p>
          <a:p>
            <a:pPr lvl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Вставьте </a:t>
            </a:r>
            <a:r>
              <a:rPr lang="ru-RU" sz="2200" b="1" dirty="0">
                <a:solidFill>
                  <a:srgbClr val="000000"/>
                </a:solidFill>
              </a:rPr>
              <a:t>пропущенные знаки препинания</a:t>
            </a:r>
            <a:endParaRPr lang="en-US" sz="2200" dirty="0">
              <a:solidFill>
                <a:prstClr val="black"/>
              </a:solidFill>
            </a:endParaRPr>
          </a:p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ru-RU" sz="2200" b="1" dirty="0" smtClean="0">
              <a:solidFill>
                <a:srgbClr val="000000"/>
              </a:solidFill>
            </a:endParaRPr>
          </a:p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3310374" y="1957773"/>
            <a:ext cx="4826549" cy="15453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Зима </a:t>
            </a:r>
            <a:r>
              <a:rPr lang="en-US" sz="1500" dirty="0" err="1" smtClean="0">
                <a:solidFill>
                  <a:srgbClr val="000000"/>
                </a:solidFill>
              </a:rPr>
              <a:t>хозяйка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этого снежного леса.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Ищут коварные хищники беспомощного перед их </a:t>
            </a:r>
            <a:r>
              <a:rPr lang="en-US" sz="1500" dirty="0" err="1">
                <a:solidFill>
                  <a:srgbClr val="000000"/>
                </a:solidFill>
              </a:rPr>
              <a:t>зубами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зайчика</a:t>
            </a:r>
            <a:r>
              <a:rPr lang="ru-RU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но найти не могут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6077-c4ae-78dc-8fc5-18fec3914f64/019be190-187e-7bd4-b1b3-0d842dd0786b.jpg"/>
          <p:cNvPicPr>
            <a:picLocks noChangeAspect="1"/>
          </p:cNvPicPr>
          <p:nvPr/>
        </p:nvPicPr>
        <p:blipFill>
          <a:blip r:embed="rId3"/>
          <a:srcRect l="9496" r="9496"/>
          <a:stretch/>
        </p:blipFill>
        <p:spPr>
          <a:xfrm>
            <a:off x="6766560" y="257175"/>
            <a:ext cx="2139043" cy="46209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64613" y="1729172"/>
            <a:ext cx="4935289" cy="2589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Аленка собиралась </a:t>
            </a:r>
            <a:r>
              <a:rPr lang="en-US" sz="1500" dirty="0" err="1">
                <a:solidFill>
                  <a:srgbClr val="000000"/>
                </a:solidFill>
              </a:rPr>
              <a:t>взять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желтый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а взяла красный шарик.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Рыжие лисята радостно кувыркались в траве на поляне.</a:t>
            </a:r>
            <a:endParaRPr lang="en-US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741" y="245522"/>
            <a:ext cx="4572000" cy="12504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>
                <a:solidFill>
                  <a:srgbClr val="000000"/>
                </a:solidFill>
              </a:rPr>
              <a:t>Задание</a:t>
            </a:r>
            <a:r>
              <a:rPr lang="en-US" sz="2200" dirty="0">
                <a:solidFill>
                  <a:srgbClr val="000000"/>
                </a:solidFill>
              </a:rPr>
              <a:t> </a:t>
            </a:r>
            <a:r>
              <a:rPr lang="ru-RU" sz="2200" dirty="0" smtClean="0">
                <a:solidFill>
                  <a:srgbClr val="000000"/>
                </a:solidFill>
              </a:rPr>
              <a:t>4</a:t>
            </a:r>
          </a:p>
          <a:p>
            <a:pPr lvl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>
                <a:solidFill>
                  <a:srgbClr val="000000"/>
                </a:solidFill>
              </a:rPr>
              <a:t>Вставьте пропущенные знаки препинания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6077-c4ae-78dc-8fc5-18fec3914f64/019be190-16cc-776a-8ae0-2b14c2bfb6d0.jpg"/>
          <p:cNvPicPr>
            <a:picLocks noChangeAspect="1"/>
          </p:cNvPicPr>
          <p:nvPr/>
        </p:nvPicPr>
        <p:blipFill>
          <a:blip r:embed="rId3"/>
          <a:srcRect l="13674" r="13674"/>
          <a:stretch/>
        </p:blipFill>
        <p:spPr>
          <a:xfrm>
            <a:off x="4572000" y="1543050"/>
            <a:ext cx="4245429" cy="333919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83149" y="1965187"/>
            <a:ext cx="3931920" cy="26231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Нам откроются </a:t>
            </a:r>
            <a:r>
              <a:rPr lang="en-US" sz="1500" dirty="0" err="1">
                <a:solidFill>
                  <a:srgbClr val="000000"/>
                </a:solidFill>
              </a:rPr>
              <a:t>прекрасные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виды</a:t>
            </a:r>
            <a:r>
              <a:rPr lang="ru-RU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ржаные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поля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берёзовые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рощи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речки под старыми </a:t>
            </a:r>
            <a:r>
              <a:rPr lang="en-US" sz="1500" dirty="0" err="1">
                <a:solidFill>
                  <a:srgbClr val="000000"/>
                </a:solidFill>
              </a:rPr>
              <a:t>ивами</a:t>
            </a:r>
            <a:r>
              <a:rPr lang="en-US" sz="1500" dirty="0" smtClean="0">
                <a:solidFill>
                  <a:srgbClr val="000000"/>
                </a:solidFill>
              </a:rPr>
              <a:t>.</a:t>
            </a:r>
            <a:endParaRPr lang="en-US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2486" y="414655"/>
            <a:ext cx="4572000" cy="12504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b="1" dirty="0" err="1">
                <a:solidFill>
                  <a:srgbClr val="000000"/>
                </a:solidFill>
              </a:rPr>
              <a:t>Задание</a:t>
            </a:r>
            <a:r>
              <a:rPr lang="en-US" sz="2200" b="1" dirty="0">
                <a:solidFill>
                  <a:srgbClr val="000000"/>
                </a:solidFill>
              </a:rPr>
              <a:t> </a:t>
            </a:r>
            <a:r>
              <a:rPr lang="ru-RU" sz="2200" b="1" dirty="0" smtClean="0">
                <a:solidFill>
                  <a:srgbClr val="000000"/>
                </a:solidFill>
              </a:rPr>
              <a:t>5</a:t>
            </a:r>
          </a:p>
          <a:p>
            <a:pPr lvl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 </a:t>
            </a:r>
            <a:r>
              <a:rPr lang="ru-RU" sz="2200" b="1" dirty="0">
                <a:solidFill>
                  <a:srgbClr val="000000"/>
                </a:solidFill>
              </a:rPr>
              <a:t>Вставьте пропущенные знаки препинания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</Words>
  <Application>Microsoft Office PowerPoint</Application>
  <PresentationFormat>Экран (16:9)</PresentationFormat>
  <Paragraphs>46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Юлия</cp:lastModifiedBy>
  <cp:revision>3</cp:revision>
  <dcterms:created xsi:type="dcterms:W3CDTF">2026-01-21T17:15:05Z</dcterms:created>
  <dcterms:modified xsi:type="dcterms:W3CDTF">2026-01-21T17:24:37Z</dcterms:modified>
</cp:coreProperties>
</file>